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4"/>
  </p:notesMasterIdLst>
  <p:sldIdLst>
    <p:sldId id="282" r:id="rId2"/>
    <p:sldId id="256" r:id="rId3"/>
    <p:sldId id="257" r:id="rId4"/>
    <p:sldId id="261" r:id="rId5"/>
    <p:sldId id="259" r:id="rId6"/>
    <p:sldId id="260" r:id="rId7"/>
    <p:sldId id="275" r:id="rId8"/>
    <p:sldId id="290" r:id="rId9"/>
    <p:sldId id="276" r:id="rId10"/>
    <p:sldId id="329" r:id="rId11"/>
    <p:sldId id="331" r:id="rId12"/>
    <p:sldId id="332" r:id="rId13"/>
    <p:sldId id="271" r:id="rId14"/>
    <p:sldId id="281" r:id="rId15"/>
    <p:sldId id="283" r:id="rId16"/>
    <p:sldId id="284" r:id="rId17"/>
    <p:sldId id="285" r:id="rId18"/>
    <p:sldId id="286" r:id="rId19"/>
    <p:sldId id="291" r:id="rId20"/>
    <p:sldId id="287" r:id="rId21"/>
    <p:sldId id="288" r:id="rId22"/>
    <p:sldId id="289" r:id="rId23"/>
    <p:sldId id="301" r:id="rId24"/>
    <p:sldId id="297" r:id="rId25"/>
    <p:sldId id="298" r:id="rId26"/>
    <p:sldId id="299" r:id="rId27"/>
    <p:sldId id="300" r:id="rId28"/>
    <p:sldId id="303" r:id="rId29"/>
    <p:sldId id="304" r:id="rId30"/>
    <p:sldId id="309" r:id="rId31"/>
    <p:sldId id="307" r:id="rId32"/>
    <p:sldId id="306" r:id="rId33"/>
    <p:sldId id="308" r:id="rId34"/>
    <p:sldId id="387" r:id="rId35"/>
    <p:sldId id="322" r:id="rId36"/>
    <p:sldId id="311" r:id="rId37"/>
    <p:sldId id="312" r:id="rId38"/>
    <p:sldId id="315" r:id="rId39"/>
    <p:sldId id="313" r:id="rId40"/>
    <p:sldId id="314" r:id="rId41"/>
    <p:sldId id="316" r:id="rId42"/>
    <p:sldId id="317" r:id="rId43"/>
    <p:sldId id="323" r:id="rId44"/>
    <p:sldId id="318" r:id="rId45"/>
    <p:sldId id="319" r:id="rId46"/>
    <p:sldId id="336" r:id="rId47"/>
    <p:sldId id="326" r:id="rId48"/>
    <p:sldId id="327" r:id="rId49"/>
    <p:sldId id="328" r:id="rId50"/>
    <p:sldId id="335" r:id="rId51"/>
    <p:sldId id="320" r:id="rId52"/>
    <p:sldId id="338" r:id="rId53"/>
    <p:sldId id="339" r:id="rId54"/>
    <p:sldId id="340" r:id="rId55"/>
    <p:sldId id="349" r:id="rId56"/>
    <p:sldId id="341" r:id="rId57"/>
    <p:sldId id="344" r:id="rId58"/>
    <p:sldId id="345" r:id="rId59"/>
    <p:sldId id="346" r:id="rId60"/>
    <p:sldId id="347" r:id="rId61"/>
    <p:sldId id="343" r:id="rId62"/>
    <p:sldId id="350" r:id="rId63"/>
    <p:sldId id="348" r:id="rId64"/>
    <p:sldId id="351" r:id="rId65"/>
    <p:sldId id="352" r:id="rId66"/>
    <p:sldId id="353" r:id="rId67"/>
    <p:sldId id="354" r:id="rId68"/>
    <p:sldId id="355" r:id="rId69"/>
    <p:sldId id="357" r:id="rId70"/>
    <p:sldId id="358" r:id="rId71"/>
    <p:sldId id="356" r:id="rId72"/>
    <p:sldId id="359" r:id="rId73"/>
    <p:sldId id="360" r:id="rId74"/>
    <p:sldId id="361" r:id="rId75"/>
    <p:sldId id="362" r:id="rId76"/>
    <p:sldId id="365" r:id="rId77"/>
    <p:sldId id="388" r:id="rId78"/>
    <p:sldId id="368" r:id="rId79"/>
    <p:sldId id="370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89" r:id="rId88"/>
    <p:sldId id="390" r:id="rId89"/>
    <p:sldId id="380" r:id="rId90"/>
    <p:sldId id="381" r:id="rId91"/>
    <p:sldId id="385" r:id="rId92"/>
    <p:sldId id="383" r:id="rId93"/>
    <p:sldId id="384" r:id="rId94"/>
    <p:sldId id="386" r:id="rId95"/>
    <p:sldId id="392" r:id="rId96"/>
    <p:sldId id="393" r:id="rId97"/>
    <p:sldId id="394" r:id="rId98"/>
    <p:sldId id="396" r:id="rId99"/>
    <p:sldId id="397" r:id="rId100"/>
    <p:sldId id="398" r:id="rId101"/>
    <p:sldId id="399" r:id="rId102"/>
    <p:sldId id="400" r:id="rId103"/>
    <p:sldId id="401" r:id="rId104"/>
    <p:sldId id="402" r:id="rId105"/>
    <p:sldId id="403" r:id="rId106"/>
    <p:sldId id="404" r:id="rId107"/>
    <p:sldId id="405" r:id="rId108"/>
    <p:sldId id="407" r:id="rId109"/>
    <p:sldId id="414" r:id="rId110"/>
    <p:sldId id="412" r:id="rId111"/>
    <p:sldId id="411" r:id="rId112"/>
    <p:sldId id="410" r:id="rId113"/>
    <p:sldId id="413" r:id="rId114"/>
    <p:sldId id="415" r:id="rId115"/>
    <p:sldId id="416" r:id="rId116"/>
    <p:sldId id="417" r:id="rId117"/>
    <p:sldId id="419" r:id="rId118"/>
    <p:sldId id="418" r:id="rId119"/>
    <p:sldId id="422" r:id="rId120"/>
    <p:sldId id="420" r:id="rId121"/>
    <p:sldId id="421" r:id="rId122"/>
    <p:sldId id="423" r:id="rId123"/>
    <p:sldId id="425" r:id="rId124"/>
    <p:sldId id="426" r:id="rId125"/>
    <p:sldId id="427" r:id="rId126"/>
    <p:sldId id="428" r:id="rId127"/>
    <p:sldId id="429" r:id="rId128"/>
    <p:sldId id="430" r:id="rId129"/>
    <p:sldId id="432" r:id="rId130"/>
    <p:sldId id="433" r:id="rId131"/>
    <p:sldId id="434" r:id="rId132"/>
    <p:sldId id="435" r:id="rId1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D94"/>
    <a:srgbClr val="269411"/>
    <a:srgbClr val="ED452D"/>
    <a:srgbClr val="ED0C53"/>
    <a:srgbClr val="ED432D"/>
    <a:srgbClr val="ED0D52"/>
    <a:srgbClr val="EF8013"/>
    <a:srgbClr val="ED4929"/>
    <a:srgbClr val="43B9FB"/>
    <a:srgbClr val="2F5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59" autoAdjust="0"/>
    <p:restoredTop sz="99799" autoAdjust="0"/>
  </p:normalViewPr>
  <p:slideViewPr>
    <p:cSldViewPr snapToGrid="0" snapToObjects="1">
      <p:cViewPr>
        <p:scale>
          <a:sx n="63" d="100"/>
          <a:sy n="63" d="100"/>
        </p:scale>
        <p:origin x="-2256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interSettings" Target="printerSettings/printerSettings1.bin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47896-A419-7A4D-AC00-9B5D84D87EE5}" type="datetimeFigureOut">
              <a:rPr lang="en-US" smtClean="0"/>
              <a:t>26/11/13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76D9A-9302-BC44-A8FE-F15E1F138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59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76D9A-9302-BC44-A8FE-F15E1F1389A2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76D9A-9302-BC44-A8FE-F15E1F1389A2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76D9A-9302-BC44-A8FE-F15E1F1389A2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76D9A-9302-BC44-A8FE-F15E1F1389A2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76D9A-9302-BC44-A8FE-F15E1F1389A2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3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4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1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C952-CD5C-8F41-BAB9-368989F628AE}" type="datetimeFigureOut">
              <a:rPr lang="en-US" smtClean="0"/>
              <a:t>26/11/13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F2D36-0138-BB4B-B06A-307B1553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32525"/>
            <a:ext cx="6997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895" y="654986"/>
            <a:ext cx="1035234" cy="994889"/>
          </a:xfrm>
        </p:spPr>
        <p:txBody>
          <a:bodyPr>
            <a:noAutofit/>
          </a:bodyPr>
          <a:lstStyle/>
          <a:p>
            <a:r>
              <a:rPr lang="en-US" sz="6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1º</a:t>
            </a:r>
            <a:endParaRPr lang="en-US" sz="60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8266" y="1614359"/>
            <a:ext cx="7187469" cy="118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SEO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aumenta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significativamente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o</a:t>
            </a:r>
            <a:b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200" dirty="0" smtClean="0">
                <a:solidFill>
                  <a:srgbClr val="46505E"/>
                </a:solidFill>
                <a:latin typeface="Proxima Nova Semibold"/>
                <a:cs typeface="Proxima Nova Semibold"/>
              </a:rPr>
              <a:t>ROI 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de sites e aplicações web</a:t>
            </a:r>
            <a:endParaRPr lang="en-US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04873" y="3368438"/>
            <a:ext cx="1227182" cy="82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2º</a:t>
            </a:r>
            <a:endParaRPr lang="en-US" sz="60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8266" y="4242816"/>
            <a:ext cx="7187469" cy="1156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32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“O que não pode ser encontrado, não pode ser usado.”</a:t>
            </a:r>
            <a:endParaRPr lang="pt-BR" sz="32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43092" y="5454610"/>
            <a:ext cx="2722643" cy="55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Peter Morville</a:t>
            </a:r>
            <a:endParaRPr lang="pt-BR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883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7 -7.97034E-7 L -5.52371E-7 -0.22196 " pathEditMode="relative" rAng="0" ptsTypes="AA">
                                      <p:cBhvr>
                                        <p:cTn id="16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7481E-6 -2.61353E-6 L -4.97481E-6 -0.22451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0278" y="2592824"/>
            <a:ext cx="7803444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Por muito tempo a acessibilidade foi </a:t>
            </a:r>
            <a:r>
              <a:rPr lang="pt-BR" sz="3600" dirty="0">
                <a:solidFill>
                  <a:srgbClr val="46505E"/>
                </a:solidFill>
                <a:latin typeface="Proxima Nova Light"/>
                <a:cs typeface="Proxima Nova Light"/>
              </a:rPr>
              <a:t>uma </a:t>
            </a: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característica associada às minorias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3" name="Picture 2" descr="v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62" y="4020838"/>
            <a:ext cx="1123796" cy="997656"/>
          </a:xfrm>
          <a:prstGeom prst="rect">
            <a:avLst/>
          </a:prstGeom>
        </p:spPr>
      </p:pic>
      <p:pic>
        <p:nvPicPr>
          <p:cNvPr id="4" name="Picture 3" descr="audic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92" y="4034348"/>
            <a:ext cx="721791" cy="923468"/>
          </a:xfrm>
          <a:prstGeom prst="rect">
            <a:avLst/>
          </a:prstGeom>
        </p:spPr>
      </p:pic>
      <p:pic>
        <p:nvPicPr>
          <p:cNvPr id="6" name="Picture 5" descr="moto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90" y="4034348"/>
            <a:ext cx="731083" cy="935356"/>
          </a:xfrm>
          <a:prstGeom prst="rect">
            <a:avLst/>
          </a:prstGeom>
        </p:spPr>
      </p:pic>
      <p:pic>
        <p:nvPicPr>
          <p:cNvPr id="7" name="Picture 6" descr="Captura de Tela 2013-11-26 às 09.09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736" y="4020838"/>
            <a:ext cx="1133198" cy="9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1113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194E-6 -4.37196E-7 L -0.32281 -4.37196E-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4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3828" y="2535779"/>
            <a:ext cx="7856344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Atualmente, com o novo paradigma imposto pela computação ubíqua, a acessibilidade se tornou necessária para todos os usuários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64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39606" y="3510845"/>
            <a:ext cx="486478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ENCONTRABILIDADE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99989" y="1588536"/>
            <a:ext cx="3944023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ACESSIBILIDADE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pic>
        <p:nvPicPr>
          <p:cNvPr id="10" name="Picture 9" descr="Captura de Tela 2013-11-26 às 09.4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50" y="2978669"/>
            <a:ext cx="473501" cy="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04211" y="2522269"/>
            <a:ext cx="693557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Acessibilidade amplia a </a:t>
            </a:r>
            <a:r>
              <a:rPr lang="pt-BR" sz="4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compatibilidade</a:t>
            </a: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do conteúdo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11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04211" y="2225936"/>
            <a:ext cx="6935579" cy="861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TECNOLOGIAS ATUAIS</a:t>
            </a:r>
          </a:p>
          <a:p>
            <a:pPr>
              <a:lnSpc>
                <a:spcPct val="110000"/>
              </a:lnSpc>
            </a:pPr>
            <a:endParaRPr lang="pt-BR" sz="4000" dirty="0">
              <a:gradFill flip="none" rotWithShape="1">
                <a:gsLst>
                  <a:gs pos="0">
                    <a:srgbClr val="2F50EE"/>
                  </a:gs>
                  <a:gs pos="100000">
                    <a:srgbClr val="43B9FB"/>
                  </a:gs>
                </a:gsLst>
                <a:lin ang="16200000" scaled="0"/>
                <a:tileRect/>
              </a:gradFill>
              <a:latin typeface="Proxima Nova Regular"/>
              <a:cs typeface="Proxima Nova Regular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65584" y="2918184"/>
            <a:ext cx="1212832" cy="750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6D7D94"/>
                </a:solidFill>
                <a:latin typeface="Proxima Nova Regular"/>
                <a:cs typeface="Proxima Nova Regular"/>
              </a:rPr>
              <a:t>ou</a:t>
            </a:r>
            <a:endParaRPr lang="pt-BR" sz="4000" dirty="0">
              <a:solidFill>
                <a:srgbClr val="6D7D94"/>
              </a:solidFill>
              <a:latin typeface="Proxima Nova Regular"/>
              <a:cs typeface="Proxima Nova Regular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4211" y="4198677"/>
            <a:ext cx="6935579" cy="861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TECNOLOGIAS FUTURAS</a:t>
            </a:r>
          </a:p>
          <a:p>
            <a:pPr>
              <a:lnSpc>
                <a:spcPct val="110000"/>
              </a:lnSpc>
            </a:pPr>
            <a:endParaRPr lang="pt-BR" sz="40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13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2853" y="88601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Tecnologias </a:t>
            </a:r>
            <a:r>
              <a:rPr lang="pt-BR" sz="3600" dirty="0" err="1" smtClean="0">
                <a:solidFill>
                  <a:srgbClr val="46505E"/>
                </a:solidFill>
                <a:latin typeface="Proxima Nova Light"/>
                <a:cs typeface="Proxima Nova Light"/>
              </a:rPr>
              <a:t>Assistivas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0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2853" y="88601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Tecnologias </a:t>
            </a:r>
            <a:r>
              <a:rPr lang="pt-BR" sz="3600" dirty="0" err="1" smtClean="0">
                <a:solidFill>
                  <a:srgbClr val="46505E"/>
                </a:solidFill>
                <a:latin typeface="Proxima Nova Light"/>
                <a:cs typeface="Proxima Nova Light"/>
              </a:rPr>
              <a:t>Assistivas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2853" y="194358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Motores de Busca</a:t>
            </a:r>
          </a:p>
        </p:txBody>
      </p:sp>
    </p:spTree>
    <p:extLst>
      <p:ext uri="{BB962C8B-B14F-4D97-AF65-F5344CB8AC3E}">
        <p14:creationId xmlns:p14="http://schemas.microsoft.com/office/powerpoint/2010/main" val="26695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2853" y="88601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Tecnologias </a:t>
            </a:r>
            <a:r>
              <a:rPr lang="pt-BR" sz="3600" dirty="0" err="1" smtClean="0">
                <a:solidFill>
                  <a:srgbClr val="46505E"/>
                </a:solidFill>
                <a:latin typeface="Proxima Nova Light"/>
                <a:cs typeface="Proxima Nova Light"/>
              </a:rPr>
              <a:t>Assistivas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2853" y="194358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Motores de Busca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42853" y="3014665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Navegadores</a:t>
            </a:r>
          </a:p>
        </p:txBody>
      </p:sp>
    </p:spTree>
    <p:extLst>
      <p:ext uri="{BB962C8B-B14F-4D97-AF65-F5344CB8AC3E}">
        <p14:creationId xmlns:p14="http://schemas.microsoft.com/office/powerpoint/2010/main" val="118789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2853" y="88601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Tecnologias </a:t>
            </a:r>
            <a:r>
              <a:rPr lang="pt-BR" sz="3600" dirty="0" err="1" smtClean="0">
                <a:solidFill>
                  <a:srgbClr val="46505E"/>
                </a:solidFill>
                <a:latin typeface="Proxima Nova Light"/>
                <a:cs typeface="Proxima Nova Light"/>
              </a:rPr>
              <a:t>Assistivas</a:t>
            </a:r>
            <a:endParaRPr lang="pt-BR" sz="36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2853" y="1943586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Motores de Busca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42853" y="3014665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Navegadores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42853" y="4099253"/>
            <a:ext cx="58582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Inteligência Artificial</a:t>
            </a:r>
          </a:p>
        </p:txBody>
      </p:sp>
      <p:sp>
        <p:nvSpPr>
          <p:cNvPr id="8" name="Oval 7"/>
          <p:cNvSpPr/>
          <p:nvPr/>
        </p:nvSpPr>
        <p:spPr>
          <a:xfrm flipV="1">
            <a:off x="4619933" y="586524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 flipV="1">
            <a:off x="4225709" y="586524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 flipV="1">
            <a:off x="5019852" y="586524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68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708" y="2683716"/>
            <a:ext cx="5346584" cy="994889"/>
          </a:xfrm>
        </p:spPr>
        <p:txBody>
          <a:bodyPr>
            <a:noAutofit/>
          </a:bodyPr>
          <a:lstStyle/>
          <a:p>
            <a:r>
              <a:rPr lang="en-US" sz="8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4 </a:t>
            </a:r>
            <a:r>
              <a:rPr lang="en-US" sz="80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princípios</a:t>
            </a:r>
            <a:endParaRPr lang="en-US" sz="8000" dirty="0">
              <a:solidFill>
                <a:srgbClr val="333845"/>
              </a:solidFill>
              <a:latin typeface="Proxima Nova Semibold"/>
              <a:cs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07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47197" y="1054245"/>
            <a:ext cx="3849607" cy="776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ENCONTRABILIDADE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74479" y="3593551"/>
            <a:ext cx="6995042" cy="0"/>
          </a:xfrm>
          <a:prstGeom prst="line">
            <a:avLst/>
          </a:prstGeom>
          <a:ln w="63500" cmpd="sng">
            <a:solidFill>
              <a:srgbClr val="BBBBC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074479" y="4076567"/>
            <a:ext cx="6995042" cy="125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Fatores igualmente fundamentais para o sucesso de Serviços e Produtos ofertados pela Web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82056" y="2417573"/>
            <a:ext cx="257988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USABILIDADE</a:t>
            </a:r>
            <a:endParaRPr lang="pt-BR" sz="30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77512" y="1851035"/>
            <a:ext cx="588976" cy="646550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Arial"/>
                <a:cs typeface="Arial"/>
              </a:rPr>
              <a:t>&amp;</a:t>
            </a:r>
            <a:endParaRPr lang="en-US" sz="3400" b="1" dirty="0">
              <a:solidFill>
                <a:srgbClr val="46505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49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5404" y="46885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PRINCÍPIOS DA ACESSIBILIDADE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39" y="1683541"/>
            <a:ext cx="8212748" cy="198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Perceptível: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os conteúdos das paginas devem ser perceptíveis à todos usuários, independentemente de limitações que estes possam vir a apresentar;</a:t>
            </a:r>
          </a:p>
        </p:txBody>
      </p:sp>
    </p:spTree>
    <p:extLst>
      <p:ext uri="{BB962C8B-B14F-4D97-AF65-F5344CB8AC3E}">
        <p14:creationId xmlns:p14="http://schemas.microsoft.com/office/powerpoint/2010/main" val="5863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5404" y="46885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PRINCÍPIOS DA ACESSIBILIDADE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39" y="1683541"/>
            <a:ext cx="8212748" cy="387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Perceptível: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os conteúdos das paginas devem ser perceptíveis à todos usuários, independentemente de limitações que estes possam vir a apresentar;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9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Operável: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as páginas devem fornecer elementos de navegação adequados às interfaces que os usuários possam vir a utilizar;</a:t>
            </a:r>
          </a:p>
        </p:txBody>
      </p:sp>
    </p:spTree>
    <p:extLst>
      <p:ext uri="{BB962C8B-B14F-4D97-AF65-F5344CB8AC3E}">
        <p14:creationId xmlns:p14="http://schemas.microsoft.com/office/powerpoint/2010/main" val="2330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5404" y="46885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PRINCÍPIOS DA ACESSIBILIDADE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39" y="1683541"/>
            <a:ext cx="8212748" cy="1997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Compreensivo: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todas as informações e operações disponíveis nas páginas devem se compreensivas e previsíveis aos usuários;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900" dirty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1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5404" y="46885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PRINCÍPIOS DA ACESSIBILIDADE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39" y="1683541"/>
            <a:ext cx="8212748" cy="4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Compreensivo: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todas as informações e operações disponíveis nas páginas devem se compreensivas e previsíveis aos usuários;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9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Robusto: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 conteúdo das páginas deve ser compatível com as ferramentas, tecnologias e dispositivos que os usuários possam vir a utilizar  – tanto os atuais quanto aqueles que possam vir a serem lançados –.</a:t>
            </a:r>
          </a:p>
        </p:txBody>
      </p:sp>
    </p:spTree>
    <p:extLst>
      <p:ext uri="{BB962C8B-B14F-4D97-AF65-F5344CB8AC3E}">
        <p14:creationId xmlns:p14="http://schemas.microsoft.com/office/powerpoint/2010/main" val="16592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SEMÂNTICA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9266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21493" y="2535779"/>
            <a:ext cx="7301014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da semântica é permitir que os dados – primeiramente estruturados para serem lidos por humanos –, possam ser encontrados, interpretados corretamente, e relacionados entre si, por ferramentas e agentes de inteligência artificial</a:t>
            </a:r>
            <a:endParaRPr lang="pt-BR" sz="28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10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ML5_Logo_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52" y="1907252"/>
            <a:ext cx="3043496" cy="30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2721562" y="4075302"/>
            <a:ext cx="10301595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                                                                               , atributos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4211" y="2279089"/>
            <a:ext cx="693557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>
                <a:solidFill>
                  <a:srgbClr val="46505E"/>
                </a:solidFill>
                <a:latin typeface="Proxima Nova Regular"/>
                <a:cs typeface="Proxima Nova Regular"/>
              </a:rPr>
              <a:t>e</a:t>
            </a: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lemento</a:t>
            </a: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que representa algo com um </a:t>
            </a: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significado intrínseco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66462" y="1309187"/>
            <a:ext cx="2211077" cy="801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pt-BR" sz="4800" dirty="0" smtClean="0">
                <a:solidFill>
                  <a:srgbClr val="46505E"/>
                </a:solidFill>
                <a:latin typeface="Courier New"/>
                <a:cs typeface="Courier New"/>
              </a:rPr>
              <a:t>&lt;tag&gt;</a:t>
            </a:r>
            <a:endParaRPr lang="pt-BR" sz="4800" dirty="0">
              <a:solidFill>
                <a:srgbClr val="46505E"/>
              </a:solidFill>
              <a:latin typeface="Courier New"/>
              <a:cs typeface="Courier New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21348" y="4359125"/>
            <a:ext cx="693557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, </a:t>
            </a: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modelos de conteúdo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698805" y="3785048"/>
            <a:ext cx="693557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definição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5997" y="3781513"/>
            <a:ext cx="6935579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, contexto de uso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915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8" grpId="0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0772" y="47264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MODELOS DE CONTEÚDO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458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39" y="1656521"/>
            <a:ext cx="8212748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XHTML 2.0: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block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e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inline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0772" y="47264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MODELOS DE CONTEÚDO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65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47197" y="1054245"/>
            <a:ext cx="3849607" cy="776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ENCONTRABILIDADE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74479" y="3593551"/>
            <a:ext cx="6995042" cy="0"/>
          </a:xfrm>
          <a:prstGeom prst="line">
            <a:avLst/>
          </a:prstGeom>
          <a:ln w="63500" cmpd="sng">
            <a:solidFill>
              <a:srgbClr val="BBBBC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074479" y="4076567"/>
            <a:ext cx="6995042" cy="125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Fatores igualmente fundamentais para o sucesso de Serviços e Produtos ofertados pela Web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82056" y="2417573"/>
            <a:ext cx="257988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USABILIDADE</a:t>
            </a:r>
            <a:endParaRPr lang="pt-BR" sz="30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77512" y="1851035"/>
            <a:ext cx="588976" cy="646550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Arial"/>
                <a:cs typeface="Arial"/>
              </a:rPr>
              <a:t>&amp;</a:t>
            </a:r>
            <a:endParaRPr lang="en-US" sz="3400" b="1" dirty="0">
              <a:solidFill>
                <a:srgbClr val="46505E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 flipV="1">
            <a:off x="4552373" y="5948391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/>
          <p:cNvSpPr/>
          <p:nvPr/>
        </p:nvSpPr>
        <p:spPr>
          <a:xfrm flipV="1">
            <a:off x="4158149" y="5948391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/>
          <p:cNvSpPr/>
          <p:nvPr/>
        </p:nvSpPr>
        <p:spPr>
          <a:xfrm flipV="1">
            <a:off x="4952292" y="5948391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4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39" y="1656521"/>
            <a:ext cx="8212748" cy="238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>
                <a:solidFill>
                  <a:srgbClr val="333845"/>
                </a:solidFill>
                <a:latin typeface="Proxima Nova Regular"/>
                <a:cs typeface="Proxima Nova Regular"/>
              </a:rPr>
              <a:t>XHTML 2.0:</a:t>
            </a: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block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e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inline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4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HTML5: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flow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heading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sectioning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phrasing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interactive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embedded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e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metadata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0772" y="47264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MODELOS DE CONTEÚDO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55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39" y="1656521"/>
            <a:ext cx="8212748" cy="4621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>
                <a:solidFill>
                  <a:srgbClr val="333845"/>
                </a:solidFill>
                <a:latin typeface="Proxima Nova Regular"/>
                <a:cs typeface="Proxima Nova Regular"/>
              </a:rPr>
              <a:t>XHTML 2.0:</a:t>
            </a: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block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e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inline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4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HTML5: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flow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heading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sectioning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phrasing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interactive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embedded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, e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metadata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0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Os novos modelos de conteúdo além de serem mais enfáticos permitem a criação de </a:t>
            </a: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estruturas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mais </a:t>
            </a: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sofisticadas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e </a:t>
            </a: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significativas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do ponto de vista semântico.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0772" y="47264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MODELOS DE CONTEÚDO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41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0772" y="47264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MODELOS DE CONTEÚDO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2" name="Picture 1" descr="Captura de Tela 2013-11-26 às 12.41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107910"/>
            <a:ext cx="6197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74394" y="2918959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OUTLINE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2524" y="3395476"/>
            <a:ext cx="499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(</a:t>
            </a:r>
            <a:r>
              <a:rPr lang="en-US" sz="24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índice</a:t>
            </a:r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da </a:t>
            </a:r>
            <a:r>
              <a:rPr lang="en-US" sz="24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estrutura</a:t>
            </a:r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do </a:t>
            </a:r>
            <a:r>
              <a:rPr lang="en-US" sz="24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documento</a:t>
            </a:r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)</a:t>
            </a:r>
            <a:endParaRPr lang="en-US" sz="24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90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886E-7 -1.9685E-6 L 0.00035 -0.058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3-11-26 às 14.33.17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20010"/>
            <a:ext cx="56388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7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5433811" y="4830640"/>
            <a:ext cx="2497518" cy="62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, e h1 ao h6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1493" y="2076439"/>
            <a:ext cx="7301014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Recurso temporal, gerado a partir de um algoritmo que percorre os nós do DOM dos documentos HTML, à procura de elementos que pertençam aos modelos de conteúdo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sectioning</a:t>
            </a:r>
            <a:r>
              <a:rPr lang="pt-BR" sz="2800" dirty="0">
                <a:solidFill>
                  <a:srgbClr val="46505E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e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heading</a:t>
            </a:r>
            <a:r>
              <a:rPr lang="pt-BR" sz="28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content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02480" y="4818772"/>
            <a:ext cx="1361974" cy="62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article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79112" y="4822562"/>
            <a:ext cx="1361974" cy="62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,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aside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57341" y="4823060"/>
            <a:ext cx="1361974" cy="62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,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nav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93437" y="4826850"/>
            <a:ext cx="1511168" cy="62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28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, </a:t>
            </a:r>
            <a:r>
              <a:rPr lang="pt-BR" sz="28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section</a:t>
            </a:r>
            <a:endParaRPr lang="pt-BR" sz="28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465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6" grpId="0"/>
      <p:bldP spid="7" grpId="0"/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1914307"/>
            <a:ext cx="8125258" cy="414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Apenas os elementos dos tipos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sectioning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e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heading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são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responsaveis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pela definição do outline;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2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 elemento 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body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é considerado a raiz do outline;</a:t>
            </a:r>
            <a:endParaRPr lang="pt-BR" sz="2800" i="1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Itens são associados ao outline somente quando elementos do tipo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sectioning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são encontrados;</a:t>
            </a: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3864" y="611007"/>
            <a:ext cx="74831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COMPORTAMENTO DO ALGORITMO RESPONSAVEL POR GERAR OUTLINES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2022387"/>
            <a:ext cx="8125258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Os elementos do tipo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heading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i="1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devem</a:t>
            </a:r>
            <a:r>
              <a:rPr lang="pt-BR" sz="2800" i="1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ser utilizados nos começos das seções, pois são eles que dão título a elas;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3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Quando um elemento do tipo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sectioning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content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é encontrado dentro de outro elemento do mesmo tipo, este elemento da inicio a outro nível hierárquico dentro do outline.</a:t>
            </a:r>
            <a:endParaRPr lang="pt-BR" sz="2800" i="1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3864" y="611007"/>
            <a:ext cx="74831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COMPORTAMENTO DO ALGORITMO RESPONSAVEL POR GERAR OUTLINES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7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6721" y="666848"/>
            <a:ext cx="8490559" cy="5603082"/>
            <a:chOff x="326721" y="666848"/>
            <a:chExt cx="8490559" cy="5603082"/>
          </a:xfrm>
        </p:grpSpPr>
        <p:pic>
          <p:nvPicPr>
            <p:cNvPr id="2" name="Picture 1" descr="A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21" y="666848"/>
              <a:ext cx="8490559" cy="560308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481294" y="859628"/>
              <a:ext cx="2211294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4630" y="3754091"/>
              <a:ext cx="458641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62190" y="831632"/>
              <a:ext cx="25186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Devo iniciar outra seção / bloco de conteúdo?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90916" y="1762076"/>
              <a:ext cx="1839259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63909" y="1732192"/>
              <a:ext cx="21082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É uma seção de navegação principal?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06564" y="1762076"/>
              <a:ext cx="1458260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24816" y="1732889"/>
              <a:ext cx="16337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É um conteúdo introdutório?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75623" y="2755664"/>
              <a:ext cx="516965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93872" y="2732296"/>
              <a:ext cx="6589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&lt;header&gt;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1330" y="2756174"/>
              <a:ext cx="404908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r>
                <a:rPr lang="pt-BR" dirty="0" smtClean="0"/>
                <a:t> </a:t>
              </a:r>
              <a:endParaRPr lang="pt-BR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2333" y="2733251"/>
              <a:ext cx="481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nav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98447" y="2653591"/>
              <a:ext cx="1778000" cy="299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75067" y="2616236"/>
              <a:ext cx="195586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O conteúdo tem significado próprio independente de seções externas?</a:t>
              </a:r>
            </a:p>
            <a:p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87418" y="2666219"/>
              <a:ext cx="1837764" cy="427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3412" y="2606852"/>
              <a:ext cx="208765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O conteúdo tem relação com o autor, ou apresenta links relacionados, termos ou informações legais?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89422" y="3819319"/>
              <a:ext cx="2070788" cy="55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73914" y="3766080"/>
              <a:ext cx="230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O conteúdo está sendo meramente agrupado por questões estética, ou não possui significado, ou tem seu significado 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extendido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 por classes ou id?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97460" y="4003250"/>
              <a:ext cx="535193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62470" y="5209002"/>
              <a:ext cx="355241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13799" y="5186589"/>
              <a:ext cx="4487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&lt;div&gt;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83286" y="3972411"/>
              <a:ext cx="6016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footer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3872" y="5113895"/>
              <a:ext cx="2066338" cy="397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58972" y="5042271"/>
              <a:ext cx="230180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Este conteúdo NÃO é uma seção, procure por elementos categorizados nos demais modelos de conteúdo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22629" y="3746620"/>
              <a:ext cx="2102091" cy="245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32203" y="3661112"/>
              <a:ext cx="2497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O conteúdo é tangencialmente relacionado aos outros conteúdos da página?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57100" y="4738044"/>
              <a:ext cx="1967619" cy="30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04036" y="4705889"/>
              <a:ext cx="224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O conteúdo compõe um grupo temático que pode ser agrupado em conjunto?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57100" y="5818603"/>
              <a:ext cx="1895967" cy="260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28121" y="5745515"/>
              <a:ext cx="224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Proxima Nova Regular"/>
                  <a:cs typeface="Proxima Nova Regular"/>
                </a:rPr>
                <a:t>Utilize um elemento do grupo 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Heading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 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Content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 para criar uma seção implícita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998" y="3731810"/>
              <a:ext cx="6069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article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8044" y="4792279"/>
              <a:ext cx="458641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02986" y="5841883"/>
              <a:ext cx="498605" cy="205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v</a:t>
              </a:r>
              <a:endParaRPr lang="pt-BR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340" y="5816119"/>
              <a:ext cx="665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section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9820" y="4766613"/>
              <a:ext cx="5717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 smtClean="0">
                  <a:latin typeface="Proxima Nova Regular"/>
                  <a:cs typeface="Proxima Nova Regular"/>
                </a:rPr>
                <a:t>&lt;</a:t>
              </a:r>
              <a:r>
                <a:rPr lang="pt-BR" sz="900" dirty="0" err="1" smtClean="0">
                  <a:latin typeface="Proxima Nova Regular"/>
                  <a:cs typeface="Proxima Nova Regular"/>
                </a:rPr>
                <a:t>aside</a:t>
              </a:r>
              <a:r>
                <a:rPr lang="pt-BR" sz="900" dirty="0" smtClean="0">
                  <a:latin typeface="Proxima Nova Regular"/>
                  <a:cs typeface="Proxima Nova Regular"/>
                </a:rPr>
                <a:t>&gt;</a:t>
              </a:r>
              <a:endParaRPr lang="pt-BR" sz="900" dirty="0">
                <a:latin typeface="Proxima Nova Regular"/>
                <a:cs typeface="Proxima Nova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7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>
                    <a:lumMod val="85000"/>
                  </a:schemeClr>
                </a:solidFill>
                <a:latin typeface="Proxima Nova Light"/>
                <a:cs typeface="Proxima Nova Light"/>
              </a:rPr>
              <a:t>MICRODADOS</a:t>
            </a:r>
            <a:endParaRPr lang="pt-BR" sz="5400" dirty="0">
              <a:solidFill>
                <a:schemeClr val="bg1">
                  <a:lumMod val="85000"/>
                </a:schemeClr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99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3-11-17 às 10.4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50" y="2740240"/>
            <a:ext cx="2552300" cy="11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MICRODADOS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805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74787" y="2578731"/>
            <a:ext cx="7394427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Microdados s</a:t>
            </a: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ão esquemas de classificação que especificam estruturas de dados utilizadas para atribuir significado semântico ao </a:t>
            </a:r>
            <a:r>
              <a:rPr lang="pt-BR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conteúdo</a:t>
            </a:r>
            <a:r>
              <a:rPr lang="pt-BR" sz="36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de páginas HTML</a:t>
            </a:r>
            <a:endParaRPr lang="pt-BR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15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65379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DEMONSTRAÇ</a:t>
            </a:r>
            <a:r>
              <a:rPr lang="pt-BR" sz="54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Ã</a:t>
            </a:r>
            <a:r>
              <a:rPr lang="pt-BR" sz="54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</a:t>
            </a:r>
            <a:endParaRPr lang="pt-BR" sz="54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1216" y="4716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PROBLEMÁTICA DO SEO: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3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1216" y="4716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PROBLEMÁTICA DO SEO: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39" y="1616763"/>
            <a:ext cx="80622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SEO é um segmento cercado de </a:t>
            </a: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mitos e boatos;</a:t>
            </a:r>
          </a:p>
        </p:txBody>
      </p:sp>
    </p:spTree>
    <p:extLst>
      <p:ext uri="{BB962C8B-B14F-4D97-AF65-F5344CB8AC3E}">
        <p14:creationId xmlns:p14="http://schemas.microsoft.com/office/powerpoint/2010/main" val="20907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1216" y="4716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PROBLEMÁTICA DO SEO: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39" y="1616763"/>
            <a:ext cx="8062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SEO é um segmento cercado de mitos e boatos;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Suas técnicas apresentam resultados diferentes quando aplicadas em sites </a:t>
            </a: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diferentes;</a:t>
            </a:r>
          </a:p>
        </p:txBody>
      </p:sp>
    </p:spTree>
    <p:extLst>
      <p:ext uri="{BB962C8B-B14F-4D97-AF65-F5344CB8AC3E}">
        <p14:creationId xmlns:p14="http://schemas.microsoft.com/office/powerpoint/2010/main" val="7598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1216" y="4716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PROBLEMÁTICA DO SEO: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39" y="1616763"/>
            <a:ext cx="80622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SEO é um segmento cercado de mitos e boatos;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Suas técnicas apresentam resultados diferentes quando aplicadas em sites </a:t>
            </a: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diferentes;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Os resultados não aparecem da noite para o dia;</a:t>
            </a: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82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1216" y="4716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PROBLEMÁTICA DO SEO: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39" y="1616763"/>
            <a:ext cx="80622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SEO é um segmento cercado de mitos e boatos;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>
                <a:solidFill>
                  <a:srgbClr val="333845"/>
                </a:solidFill>
                <a:latin typeface="Proxima Nova Regular"/>
                <a:cs typeface="Proxima Nova Regular"/>
              </a:rPr>
              <a:t>Suas técnicas apresentam resultados diferentes quando aplicadas em sites </a:t>
            </a: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diferentes;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Os resultados não aparecem da noite para o dia;</a:t>
            </a: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600" dirty="0" smtClean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As pessoas responsáveis pela optimização das buscas quase nunca são as mesmas que desenvolveram as páginas.</a:t>
            </a:r>
            <a:endParaRPr lang="pt-BR" sz="2600" dirty="0">
              <a:solidFill>
                <a:srgbClr val="333845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4463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5794" y="2275023"/>
            <a:ext cx="7412412" cy="193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 o seu site é mal estruturado, vai ser difícil optimizá-lo, será melhor refazê-lo do zero ”</a:t>
            </a:r>
            <a:endParaRPr lang="pt-BR" sz="48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1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86" y="2230163"/>
            <a:ext cx="6372029" cy="189631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RAONY F. A. MARCONDES</a:t>
            </a:r>
            <a:br>
              <a:rPr lang="en-US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200" dirty="0" smtClean="0">
                <a:solidFill>
                  <a:srgbClr val="838A8F"/>
                </a:solidFill>
                <a:latin typeface="Proxima Nova Light"/>
                <a:cs typeface="Proxima Nova Light"/>
              </a:rPr>
              <a:t>ALINE M. M. MIOTTO</a:t>
            </a:r>
            <a:endParaRPr lang="en-US" sz="3200" dirty="0">
              <a:solidFill>
                <a:srgbClr val="838A8F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3504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41" y="2195187"/>
            <a:ext cx="2232518" cy="24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93254" y="743496"/>
            <a:ext cx="3357493" cy="582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Vertentes do SEO</a:t>
            </a:r>
          </a:p>
        </p:txBody>
      </p:sp>
      <p:pic>
        <p:nvPicPr>
          <p:cNvPr id="3" name="Picture 2" descr="triedro-primei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37" y="1908725"/>
            <a:ext cx="3953926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93254" y="743496"/>
            <a:ext cx="3357493" cy="582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Vertentes do SEO</a:t>
            </a:r>
          </a:p>
        </p:txBody>
      </p:sp>
      <p:pic>
        <p:nvPicPr>
          <p:cNvPr id="3" name="Picture 2" descr="triedro-segun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37" y="1915320"/>
            <a:ext cx="3953926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5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4548" y="471698"/>
            <a:ext cx="65994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DESTE TRABALHO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40" y="1616763"/>
            <a:ext cx="7987500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3984F5"/>
              </a:buClr>
            </a:pP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Propor práticas e ferramentas que facilitem os processos de planejamento e estruturação de páginas e aplicações web, de modo que estas sejam acessíveis e encontráveis.</a:t>
            </a:r>
          </a:p>
        </p:txBody>
      </p:sp>
    </p:spTree>
    <p:extLst>
      <p:ext uri="{BB962C8B-B14F-4D97-AF65-F5344CB8AC3E}">
        <p14:creationId xmlns:p14="http://schemas.microsoft.com/office/powerpoint/2010/main" val="17656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4548" y="471698"/>
            <a:ext cx="65994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DESTE TRABALHO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40" y="1616763"/>
            <a:ext cx="7987500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3984F5"/>
              </a:buClr>
            </a:pP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Propor práticas e ferramentas que facilitem os processos de planejamento e estruturação de páginas e aplicações web, de modo que estas sejam 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acessíveis </a:t>
            </a: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e encontráveis.</a:t>
            </a:r>
          </a:p>
        </p:txBody>
      </p:sp>
    </p:spTree>
    <p:extLst>
      <p:ext uri="{BB962C8B-B14F-4D97-AF65-F5344CB8AC3E}">
        <p14:creationId xmlns:p14="http://schemas.microsoft.com/office/powerpoint/2010/main" val="36575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Tm="400">
        <p:fade/>
      </p:transition>
    </mc:Choice>
    <mc:Fallback xmlns="">
      <p:transition xmlns:p14="http://schemas.microsoft.com/office/powerpoint/2010/main" spd="med" advTm="4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4548" y="471698"/>
            <a:ext cx="65994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DESTE TRABALHO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40" y="1616763"/>
            <a:ext cx="7987500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3984F5"/>
              </a:buClr>
            </a:pP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Propor práticas e ferramentas que facilitem os processos de planejamento e estruturação de páginas e aplicações web, de modo que estas sejam 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acessíveis </a:t>
            </a: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e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encontráveis.</a:t>
            </a:r>
          </a:p>
        </p:txBody>
      </p:sp>
    </p:spTree>
    <p:extLst>
      <p:ext uri="{BB962C8B-B14F-4D97-AF65-F5344CB8AC3E}">
        <p14:creationId xmlns:p14="http://schemas.microsoft.com/office/powerpoint/2010/main" val="23565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4548" y="471698"/>
            <a:ext cx="65994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DESTE TRABALHO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40" y="1616763"/>
            <a:ext cx="7987500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3984F5"/>
              </a:buClr>
            </a:pP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Propor práticas e ferramentas que facilitem os processos de planejamento e estruturação de páginas e aplicações web, de modo que estas sejam 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acessíveis </a:t>
            </a: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e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encontráveis.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540" y="4042749"/>
            <a:ext cx="798750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Busca;</a:t>
            </a:r>
          </a:p>
        </p:txBody>
      </p:sp>
    </p:spTree>
    <p:extLst>
      <p:ext uri="{BB962C8B-B14F-4D97-AF65-F5344CB8AC3E}">
        <p14:creationId xmlns:p14="http://schemas.microsoft.com/office/powerpoint/2010/main" val="42582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4548" y="471698"/>
            <a:ext cx="659941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OBJETIVO DESTE TRABALHO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540" y="1616763"/>
            <a:ext cx="7987500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3984F5"/>
              </a:buClr>
            </a:pP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Propor práticas e ferramentas que facilitem os processos de planejamento e estruturação de páginas e aplicações web, de modo que estas sejam 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acessíveis </a:t>
            </a:r>
            <a:r>
              <a:rPr lang="pt-BR" sz="26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e</a:t>
            </a: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encontráveis.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540" y="4042749"/>
            <a:ext cx="7987500" cy="118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Busca;</a:t>
            </a:r>
          </a:p>
          <a:p>
            <a:pPr marL="457200" indent="-457200">
              <a:lnSpc>
                <a:spcPct val="14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6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Usuários.</a:t>
            </a:r>
          </a:p>
        </p:txBody>
      </p:sp>
    </p:spTree>
    <p:extLst>
      <p:ext uri="{BB962C8B-B14F-4D97-AF65-F5344CB8AC3E}">
        <p14:creationId xmlns:p14="http://schemas.microsoft.com/office/powerpoint/2010/main" val="263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alAccessPref.icns_512x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97" y="2405797"/>
            <a:ext cx="2046406" cy="20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802" y="4672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METODOLOGIA UTILIZADA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94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9863"/>
            <a:ext cx="8229600" cy="160430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AMPLIANDO A ACESSIBILIDADE</a:t>
            </a:r>
            <a:b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E A ENCONTRABILIDADE DE SITES</a:t>
            </a:r>
            <a:b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E APLICAÇÕES WEB</a:t>
            </a:r>
            <a:endParaRPr lang="en-US" sz="36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65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802" y="4672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METODOLOGIA UTILIZADA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83" y="1616763"/>
            <a:ext cx="80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Como funcionam os motores de busca;</a:t>
            </a:r>
          </a:p>
          <a:p>
            <a:pPr>
              <a:buClr>
                <a:srgbClr val="3984F5"/>
              </a:buClr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0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802" y="4672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METODOLOGIA UTILIZADA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83" y="1616763"/>
            <a:ext cx="8062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Como funcionam os motores de busca;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Padrões comportamentais apresentados pelos usuários quando estão à procura de informação;</a:t>
            </a:r>
          </a:p>
        </p:txBody>
      </p:sp>
    </p:spTree>
    <p:extLst>
      <p:ext uri="{BB962C8B-B14F-4D97-AF65-F5344CB8AC3E}">
        <p14:creationId xmlns:p14="http://schemas.microsoft.com/office/powerpoint/2010/main" val="15460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802" y="4672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METODOLOGIA UTILIZADA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83" y="1616763"/>
            <a:ext cx="8062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Como funcionam os motores de busca;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Padrões comportamentais apresentados pelos usuários quando estão à procura de informação;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O novo paradigma imposto pela computação ubíqua;</a:t>
            </a: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83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802" y="467298"/>
            <a:ext cx="507247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METODOLOGIA UTILIZADA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183" y="1616763"/>
            <a:ext cx="8062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Como funcionam os motores de busca;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Padrões comportamentais apresentados pelos usuários quando estão à procura de informação;</a:t>
            </a: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O novo paradigma imposto pela computação ubíqua;</a:t>
            </a: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endParaRPr lang="pt-BR" sz="2400" dirty="0" smtClean="0">
              <a:solidFill>
                <a:srgbClr val="333845"/>
              </a:solidFill>
              <a:latin typeface="Proxima Nova Regular"/>
              <a:cs typeface="Proxima Nova Regular"/>
            </a:endParaRPr>
          </a:p>
          <a:p>
            <a:pPr marL="285750" indent="-285750">
              <a:buClr>
                <a:srgbClr val="3984F5"/>
              </a:buClr>
              <a:buFont typeface="Arial"/>
              <a:buChar char="•"/>
            </a:pPr>
            <a:r>
              <a:rPr lang="pt-BR" sz="24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Revisão bibliográfica dos principais livros sobre acessibilidade, arquitetura da informação, e da própria especificação da linguagem HTML. </a:t>
            </a:r>
            <a:endParaRPr lang="pt-BR" sz="2400" dirty="0">
              <a:solidFill>
                <a:srgbClr val="333845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6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MOTORES DE BUSCA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98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05329" y="2747724"/>
            <a:ext cx="3133342" cy="994889"/>
          </a:xfrm>
        </p:spPr>
        <p:txBody>
          <a:bodyPr>
            <a:noAutofit/>
          </a:bodyPr>
          <a:lstStyle/>
          <a:p>
            <a:r>
              <a:rPr lang="en-US" sz="7200" dirty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3</a:t>
            </a:r>
            <a:r>
              <a:rPr lang="en-US" sz="72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 </a:t>
            </a:r>
            <a:r>
              <a:rPr lang="en-US" sz="7200" dirty="0" err="1" smtClean="0">
                <a:solidFill>
                  <a:srgbClr val="333845"/>
                </a:solidFill>
                <a:latin typeface="Proxima Nova Light"/>
                <a:cs typeface="Proxima Nova Light"/>
              </a:rPr>
              <a:t>tipos</a:t>
            </a:r>
            <a:endParaRPr lang="en-US" sz="7200" dirty="0">
              <a:solidFill>
                <a:srgbClr val="333845"/>
              </a:solidFill>
              <a:latin typeface="Proxima Nova Semibold"/>
              <a:cs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76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ptura de Tela 2013-11-22 às 2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00" y="3126864"/>
            <a:ext cx="58576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100" y="47857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TIPOS DE MOTORES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97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100" y="47857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TIPOS DE MOTORES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697051"/>
            <a:ext cx="6633368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de Sistemas Operacionais;</a:t>
            </a:r>
          </a:p>
        </p:txBody>
      </p:sp>
    </p:spTree>
    <p:extLst>
      <p:ext uri="{BB962C8B-B14F-4D97-AF65-F5344CB8AC3E}">
        <p14:creationId xmlns:p14="http://schemas.microsoft.com/office/powerpoint/2010/main" val="12335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100" y="47857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TIPOS DE MOTORES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697051"/>
            <a:ext cx="6633368" cy="198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de Sistemas Operacionais;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de Sites;</a:t>
            </a:r>
          </a:p>
        </p:txBody>
      </p:sp>
    </p:spTree>
    <p:extLst>
      <p:ext uri="{BB962C8B-B14F-4D97-AF65-F5344CB8AC3E}">
        <p14:creationId xmlns:p14="http://schemas.microsoft.com/office/powerpoint/2010/main" val="23598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9863"/>
            <a:ext cx="8229600" cy="160430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Proxima Nova Regular"/>
                <a:cs typeface="Proxima Nova Regular"/>
              </a:rPr>
              <a:t>AMPLIANDO A </a:t>
            </a:r>
            <a: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ACESSIBILIDADE</a:t>
            </a:r>
            <a:b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Proxima Nova Regular"/>
                <a:cs typeface="Proxima Nova Regular"/>
              </a:rPr>
              <a:t> E A </a:t>
            </a:r>
            <a:r>
              <a:rPr lang="en-US" sz="3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ENCONTRABILIDADE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Proxima Nova Regular"/>
                <a:cs typeface="Proxima Nova Regular"/>
              </a:rPr>
              <a:t>DE SITES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Proxima Nova Regular"/>
                <a:cs typeface="Proxima Nova Regular"/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Proxima Nova Regular"/>
                <a:cs typeface="Proxima Nova Regular"/>
              </a:rPr>
              <a:t> E APLICAÇÕES WEB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91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100" y="47857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TIPOS DE MOTORES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697051"/>
            <a:ext cx="6633368" cy="340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de Sistemas Operacionais;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de Sites;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da Web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 (Buscadores Globais).</a:t>
            </a:r>
          </a:p>
        </p:txBody>
      </p:sp>
    </p:spTree>
    <p:extLst>
      <p:ext uri="{BB962C8B-B14F-4D97-AF65-F5344CB8AC3E}">
        <p14:creationId xmlns:p14="http://schemas.microsoft.com/office/powerpoint/2010/main" val="134405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100" y="478578"/>
            <a:ext cx="5902675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TIPOS DE MOTORES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697051"/>
            <a:ext cx="6633368" cy="340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tx2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pt-BR" sz="28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Motores de busca de Sistemas Operacionais;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BBBBC1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chemeClr val="tx2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pt-BR" sz="2800" dirty="0" smtClean="0">
                <a:solidFill>
                  <a:srgbClr val="BBBBC1"/>
                </a:solidFill>
                <a:latin typeface="Proxima Nova Light"/>
                <a:cs typeface="Proxima Nova Light"/>
              </a:rPr>
              <a:t>Motores de busca de Sites;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Motores de busca da Web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  (Buscadores Globais).</a:t>
            </a:r>
          </a:p>
        </p:txBody>
      </p:sp>
    </p:spTree>
    <p:extLst>
      <p:ext uri="{BB962C8B-B14F-4D97-AF65-F5344CB8AC3E}">
        <p14:creationId xmlns:p14="http://schemas.microsoft.com/office/powerpoint/2010/main" val="39705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89977" y="2538784"/>
            <a:ext cx="6364047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Como Funcionam os Motores de Busca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20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0209" y="647690"/>
            <a:ext cx="611680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FUNCIONAMENTO DE UM MOTOR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BUSCA GLOBAL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3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0209" y="647690"/>
            <a:ext cx="611680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FUNCIONAMENTO DE UM MOTOR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BUSCA GLOBAL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997867"/>
            <a:ext cx="8125258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Coleta periódica e incremental de informações espalhadas pela web;</a:t>
            </a:r>
          </a:p>
        </p:txBody>
      </p:sp>
    </p:spTree>
    <p:extLst>
      <p:ext uri="{BB962C8B-B14F-4D97-AF65-F5344CB8AC3E}">
        <p14:creationId xmlns:p14="http://schemas.microsoft.com/office/powerpoint/2010/main" val="41771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0209" y="647690"/>
            <a:ext cx="611680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FUNCIONAMENTO DE UM MOTOR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BUSCA GLOBAL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997867"/>
            <a:ext cx="8125258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Coleta periódica </a:t>
            </a: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e incremental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de informações espalhadas pela web;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6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Indexação e ranqueamento das informações coletadas;</a:t>
            </a: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5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0209" y="647690"/>
            <a:ext cx="611680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FUNCIONAMENTO DE UM MOTOR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BUSCA GLOBAL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997867"/>
            <a:ext cx="8125258" cy="529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Coleta periódica </a:t>
            </a: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e incremental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de informações espalhadas pela web;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6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Indexação e ranqueamento das informações coletadas;</a:t>
            </a: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6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Processamento das consultas realizadas pelos usuários.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7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918959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WEB CRAWLERS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0239" y="3395476"/>
            <a:ext cx="3603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(spiders, </a:t>
            </a:r>
            <a:r>
              <a:rPr lang="en-US" sz="24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robôs</a:t>
            </a:r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de </a:t>
            </a:r>
            <a:r>
              <a:rPr lang="en-US" sz="24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busca</a:t>
            </a:r>
            <a:r>
              <a:rPr lang="en-US" sz="24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)</a:t>
            </a:r>
            <a:endParaRPr lang="en-US" sz="24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63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886E-7 -1.9685E-6 L 0.00035 -0.058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w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70" y="1253364"/>
            <a:ext cx="6921908" cy="4234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635" y="4445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9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635" y="4445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5" name="Picture 4" descr="Captura de Tela 2013-11-24 às 14.4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2" y="1052134"/>
            <a:ext cx="6579393" cy="47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7271"/>
            <a:ext cx="8229600" cy="1604307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SEO</a:t>
            </a:r>
            <a:endParaRPr lang="en-US" sz="80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65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 advTm="600">
        <p:fade/>
      </p:transition>
    </mc:Choice>
    <mc:Fallback xmlns="">
      <p:transition xmlns:p14="http://schemas.microsoft.com/office/powerpoint/2010/main" spd="med" advTm="6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84921" y="2281467"/>
            <a:ext cx="3907831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PageRank™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18085" y="3520147"/>
            <a:ext cx="3907831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Okapi BM25</a:t>
            </a:r>
          </a:p>
        </p:txBody>
      </p:sp>
    </p:spTree>
    <p:extLst>
      <p:ext uri="{BB962C8B-B14F-4D97-AF65-F5344CB8AC3E}">
        <p14:creationId xmlns:p14="http://schemas.microsoft.com/office/powerpoint/2010/main" val="256364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8936" y="616258"/>
            <a:ext cx="748492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TESTES REALIZADOS PELOS ALGORITMOS DE ANÁLISE DE RELEVÂNCIA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840" y="1914307"/>
            <a:ext cx="8125258" cy="533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Quais palavras-chave que aparecem na página?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2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Quantas vezes elas aparecem no texto?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As palavras-chave aparecem na URL? No título?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Elas aparecem dispersas ou são adjacentes?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Aparecem também sinônimos destas palavras?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  <p:sp>
        <p:nvSpPr>
          <p:cNvPr id="10" name="Oval 9"/>
          <p:cNvSpPr/>
          <p:nvPr/>
        </p:nvSpPr>
        <p:spPr>
          <a:xfrm flipV="1">
            <a:off x="4552373" y="6249207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 flipV="1">
            <a:off x="4158149" y="6249207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/>
          <p:cNvSpPr/>
          <p:nvPr/>
        </p:nvSpPr>
        <p:spPr>
          <a:xfrm flipV="1">
            <a:off x="4952292" y="6249207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64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99" y="3093114"/>
            <a:ext cx="5473700" cy="571500"/>
          </a:xfrm>
          <a:prstGeom prst="rect">
            <a:avLst/>
          </a:prstGeom>
        </p:spPr>
      </p:pic>
      <p:pic>
        <p:nvPicPr>
          <p:cNvPr id="49" name="Picture 48" descr="sdvsd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20" y="3093114"/>
            <a:ext cx="1016000" cy="571500"/>
          </a:xfrm>
          <a:prstGeom prst="rect">
            <a:avLst/>
          </a:prstGeom>
        </p:spPr>
      </p:pic>
      <p:pic>
        <p:nvPicPr>
          <p:cNvPr id="2" name="Picture 1" descr="curs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8" y="4610163"/>
            <a:ext cx="571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Tm="600">
        <p:fade/>
      </p:transition>
    </mc:Choice>
    <mc:Fallback xmlns="">
      <p:transition xmlns:p14="http://schemas.microsoft.com/office/powerpoint/2010/main" spd="med" advTm="6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99" y="3093114"/>
            <a:ext cx="5473700" cy="571500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1956771" y="2977327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u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388147" y="296958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466956" y="2976400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26699" y="297766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C  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435957" y="297766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o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296535" y="2973523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166936" y="2976553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t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2083412" y="2979332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l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784361" y="297766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617007" y="2978317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n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722488" y="2973144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p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871575" y="297030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r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023975" y="297582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o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203297" y="2971216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46505E"/>
                </a:solidFill>
                <a:latin typeface="Proxima Nova Regular"/>
                <a:cs typeface="Proxima Nova Regular"/>
              </a:rPr>
              <a:t>c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3372379" y="2974969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46505E"/>
                </a:solidFill>
                <a:latin typeface="Proxima Nova Regular"/>
                <a:cs typeface="Proxima Nova Regular"/>
              </a:rPr>
              <a:t>e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039919" y="2970643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>
                <a:solidFill>
                  <a:srgbClr val="46505E"/>
                </a:solidFill>
                <a:latin typeface="Proxima Nova Regular"/>
                <a:cs typeface="Proxima Nova Regular"/>
              </a:rPr>
              <a:t>d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221183" y="2971369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541655" y="297438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694055" y="297126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err="1" smtClean="0">
                <a:solidFill>
                  <a:srgbClr val="46505E"/>
                </a:solidFill>
                <a:latin typeface="Proxima Nova Regular"/>
                <a:cs typeface="Proxima Nova Regular"/>
              </a:rPr>
              <a:t>s</a:t>
            </a:r>
            <a:endParaRPr lang="pt-BR" sz="2600" dirty="0" smtClean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864139" y="2971268"/>
            <a:ext cx="558569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</a:t>
            </a:r>
          </a:p>
        </p:txBody>
      </p:sp>
      <p:pic>
        <p:nvPicPr>
          <p:cNvPr id="49" name="Picture 48" descr="sdvsd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20" y="3093114"/>
            <a:ext cx="1016000" cy="571500"/>
          </a:xfrm>
          <a:prstGeom prst="rect">
            <a:avLst/>
          </a:prstGeom>
        </p:spPr>
      </p:pic>
      <p:pic>
        <p:nvPicPr>
          <p:cNvPr id="2" name="Picture 1" descr="curs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8" y="4610163"/>
            <a:ext cx="571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485E-6 1.92263E-7 C 0.08319 -0.0095 0.16742 -0.01876 0.20876 -0.04656 C 0.25078 -0.07459 0.23533 -0.15034 0.24835 -0.16748 " pathEditMode="fixed" rAng="0" ptsTypes="aaA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9" y="-83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5" grpId="0"/>
      <p:bldP spid="20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2" grpId="0"/>
      <p:bldP spid="43" grpId="0"/>
      <p:bldP spid="46" grpId="0"/>
      <p:bldP spid="47" grpId="0"/>
      <p:bldP spid="4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82200" y="474934"/>
            <a:ext cx="5579020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LISTAS DE RESULTADOS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4" name="Picture 3" descr="Untitled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09" y="1489010"/>
            <a:ext cx="5994582" cy="47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82200" y="474934"/>
            <a:ext cx="5579020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LISTAS DE RESULTADOS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2" name="Picture 1" descr="wefew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483602"/>
            <a:ext cx="5998464" cy="47487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87906" y="2864577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COMPUTAÇÃO UBÍQUOA</a:t>
            </a:r>
            <a:endParaRPr lang="pt-BR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9867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82200" y="474934"/>
            <a:ext cx="5579020" cy="74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LISTAS DE RESULTADOS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6" name="Picture 5" descr="iPad_15inch_MBP_wRet_iPhone_5_iTunes_PRI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8" b="16780"/>
          <a:stretch/>
        </p:blipFill>
        <p:spPr>
          <a:xfrm>
            <a:off x="96756" y="730337"/>
            <a:ext cx="8875784" cy="54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sung_smart_tv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9" y="2480738"/>
            <a:ext cx="6405702" cy="16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box-One-620x4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7" y="761065"/>
            <a:ext cx="6835207" cy="53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e-iOS-in-the-Car-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931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7271"/>
            <a:ext cx="8229600" cy="1604307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SEO</a:t>
            </a:r>
            <a:endParaRPr lang="en-US" sz="80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5532" y="3662868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6505E"/>
                </a:solidFill>
                <a:latin typeface="Proxima Nova Semibold"/>
                <a:cs typeface="Proxima Nova Semibold"/>
              </a:rPr>
              <a:t>(Search Engine Optimization)</a:t>
            </a:r>
            <a:endParaRPr lang="en-US" sz="24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247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e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1818"/>
          <a:stretch/>
        </p:blipFill>
        <p:spPr>
          <a:xfrm>
            <a:off x="0" y="0"/>
            <a:ext cx="9144000" cy="71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45903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Limitações de Interfaces</a:t>
            </a:r>
            <a:endParaRPr lang="pt-BR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72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e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1818"/>
          <a:stretch/>
        </p:blipFill>
        <p:spPr>
          <a:xfrm>
            <a:off x="0" y="0"/>
            <a:ext cx="9144000" cy="7150845"/>
          </a:xfrm>
          <a:prstGeom prst="rect">
            <a:avLst/>
          </a:prstGeom>
        </p:spPr>
      </p:pic>
      <p:pic>
        <p:nvPicPr>
          <p:cNvPr id="4" name="Picture 3" descr="glassware-cook-u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90" y="4222977"/>
            <a:ext cx="5400000" cy="1738671"/>
          </a:xfrm>
          <a:prstGeom prst="rect">
            <a:avLst/>
          </a:prstGeom>
        </p:spPr>
      </p:pic>
      <p:pic>
        <p:nvPicPr>
          <p:cNvPr id="2" name="Picture 1" descr="glassware-bike-u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90" y="4229883"/>
            <a:ext cx="5378550" cy="17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fwefw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98" y="2337153"/>
            <a:ext cx="2209204" cy="21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45903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Necessidade Imediata do Acesso à Informação</a:t>
            </a:r>
            <a:endParaRPr lang="pt-BR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34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45903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“Quem é o presidente dos Estados Unidos?”</a:t>
            </a:r>
            <a:endParaRPr lang="pt-BR" sz="40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65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383562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Barack Obama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2" name="Picture 1" descr="iba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03" y="1848719"/>
            <a:ext cx="1864594" cy="186459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806216" y="4372017"/>
            <a:ext cx="353156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smtClean="0">
                <a:solidFill>
                  <a:srgbClr val="838A8F"/>
                </a:solidFill>
                <a:latin typeface="Proxima Nova Light"/>
                <a:cs typeface="Proxima Nova Light"/>
              </a:rPr>
              <a:t>Presidente dos EUA</a:t>
            </a:r>
            <a:endParaRPr lang="pt-BR" sz="2600" dirty="0">
              <a:solidFill>
                <a:srgbClr val="A095A1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072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rfgwegf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5" y="329626"/>
            <a:ext cx="7194430" cy="61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at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84199"/>
            <a:ext cx="8280000" cy="6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tle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84201"/>
            <a:ext cx="8280000" cy="6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956" y="2683716"/>
            <a:ext cx="4650088" cy="994889"/>
          </a:xfrm>
        </p:spPr>
        <p:txBody>
          <a:bodyPr>
            <a:noAutofit/>
          </a:bodyPr>
          <a:lstStyle/>
          <a:p>
            <a:r>
              <a:rPr lang="en-US" sz="8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2 </a:t>
            </a:r>
            <a:r>
              <a:rPr lang="en-US" sz="80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motivos</a:t>
            </a:r>
            <a:endParaRPr lang="en-US" sz="8000" dirty="0">
              <a:solidFill>
                <a:srgbClr val="333845"/>
              </a:solidFill>
              <a:latin typeface="Proxima Nova Semibold"/>
              <a:cs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20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03266"/>
            <a:ext cx="8280000" cy="6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82649"/>
            <a:ext cx="6480000" cy="6092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786" y="1325850"/>
            <a:ext cx="861687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/>
          <p:cNvSpPr/>
          <p:nvPr/>
        </p:nvSpPr>
        <p:spPr>
          <a:xfrm>
            <a:off x="1813680" y="1331730"/>
            <a:ext cx="612288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2614724" y="1331034"/>
            <a:ext cx="713194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8" name="Oval 7"/>
          <p:cNvSpPr/>
          <p:nvPr/>
        </p:nvSpPr>
        <p:spPr>
          <a:xfrm>
            <a:off x="6434812" y="848472"/>
            <a:ext cx="713194" cy="224087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9" name="Oval 8"/>
          <p:cNvSpPr/>
          <p:nvPr/>
        </p:nvSpPr>
        <p:spPr>
          <a:xfrm>
            <a:off x="668786" y="4335990"/>
            <a:ext cx="861687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1898040" y="4335990"/>
            <a:ext cx="527928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/>
          <p:cNvSpPr/>
          <p:nvPr/>
        </p:nvSpPr>
        <p:spPr>
          <a:xfrm>
            <a:off x="2627682" y="4335990"/>
            <a:ext cx="618478" cy="22408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171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1874E-6 2.53648E-6 L -3.01874E-6 -0.12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44953" y="2634238"/>
            <a:ext cx="4854094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Google</a:t>
            </a:r>
          </a:p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Knowledge Graph</a:t>
            </a:r>
            <a:endParaRPr lang="pt-BR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30764" y="3739451"/>
            <a:ext cx="6869014" cy="70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838A8F"/>
                </a:solidFill>
                <a:latin typeface="Proxima Nova Light"/>
                <a:cs typeface="Proxima Nova Light"/>
              </a:rPr>
              <a:t>(abrange  mais de 500 milhões de objetos</a:t>
            </a:r>
            <a:r>
              <a:rPr lang="en-US" sz="2800" dirty="0">
                <a:solidFill>
                  <a:srgbClr val="838A8F"/>
                </a:solidFill>
                <a:latin typeface="Proxima Nova Light"/>
                <a:cs typeface="Proxima Nova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2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22" y="2305758"/>
            <a:ext cx="1625600" cy="16256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92469" y="3739451"/>
            <a:ext cx="3759063" cy="70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838A8F"/>
                </a:solidFill>
                <a:latin typeface="Proxima Nova Light"/>
                <a:cs typeface="Proxima Nova Light"/>
              </a:rPr>
              <a:t>(motor de busca visual)</a:t>
            </a:r>
            <a:endParaRPr lang="en-US" sz="2800" dirty="0">
              <a:solidFill>
                <a:srgbClr val="838A8F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065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9f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8" y="1196624"/>
            <a:ext cx="2921000" cy="2679700"/>
          </a:xfrm>
          <a:prstGeom prst="rect">
            <a:avLst/>
          </a:prstGeom>
        </p:spPr>
      </p:pic>
      <p:pic>
        <p:nvPicPr>
          <p:cNvPr id="5" name="Picture 4" descr="a9model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34" y="1196624"/>
            <a:ext cx="3975100" cy="2222500"/>
          </a:xfrm>
          <a:prstGeom prst="rect">
            <a:avLst/>
          </a:prstGeom>
        </p:spPr>
      </p:pic>
      <p:pic>
        <p:nvPicPr>
          <p:cNvPr id="6" name="Picture 5" descr="a9c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44" y="4073877"/>
            <a:ext cx="5118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3-11-25 às 19.16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955093"/>
            <a:ext cx="6756400" cy="33323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flipV="1">
            <a:off x="4552373" y="5920169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/>
          <p:cNvSpPr/>
          <p:nvPr/>
        </p:nvSpPr>
        <p:spPr>
          <a:xfrm flipV="1">
            <a:off x="4158149" y="5920169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/>
          <p:cNvSpPr/>
          <p:nvPr/>
        </p:nvSpPr>
        <p:spPr>
          <a:xfrm flipV="1">
            <a:off x="4952292" y="5920169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45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46731" y="2635157"/>
            <a:ext cx="7450538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D9D9D9"/>
                </a:solidFill>
                <a:latin typeface="Proxima Nova Light"/>
                <a:cs typeface="Proxima Nova Light"/>
              </a:rPr>
              <a:t>PADRÕES COMPORTAMENTAIS</a:t>
            </a:r>
          </a:p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D9D9D9"/>
                </a:solidFill>
                <a:latin typeface="Proxima Nova Light"/>
                <a:cs typeface="Proxima Nova Light"/>
              </a:rPr>
              <a:t>DOS USUÁRIOS</a:t>
            </a:r>
            <a:endParaRPr lang="pt-BR" sz="4000" dirty="0">
              <a:solidFill>
                <a:srgbClr val="D9D9D9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43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46731" y="2635157"/>
            <a:ext cx="7450538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PADRÕES COMPORTAMENTAIS</a:t>
            </a:r>
          </a:p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DOS USUÁRIOS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33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78266" y="2536458"/>
            <a:ext cx="7187469" cy="1156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pt-BR" sz="32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“As consultas realizadas por usuários nos motores de busca nada mais são do que perguntas formuladas sem os ornamentos da linguagem natural.”</a:t>
            </a:r>
            <a:endParaRPr lang="pt-BR" sz="32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28981" y="4369137"/>
            <a:ext cx="2722643" cy="55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Andrei Broder</a:t>
            </a:r>
            <a:endParaRPr lang="pt-BR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794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1956640"/>
            <a:ext cx="8125258" cy="5095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Consultas Navegacionais: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 objetivo do usuário é ir diretamente a um site específico;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2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Consultas Informacionais: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possuem o simples objetivo de encontrar páginas que contenham informações sobre o tópico pesquisado;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2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Regular"/>
                <a:cs typeface="Proxima Nova Regular"/>
              </a:rPr>
              <a:t>Consultas Transacionais: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o objetivo do usuário é realizar alguma atividade além da leitura.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 smtClean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8936" y="845871"/>
            <a:ext cx="748492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pt-BR" sz="3000" dirty="0">
                <a:solidFill>
                  <a:srgbClr val="46505E"/>
                </a:solidFill>
                <a:latin typeface="Proxima Nova Light"/>
                <a:cs typeface="Proxima Nova Light"/>
              </a:rPr>
              <a:t>TIPOS DE CONSULTAS REALIZADAS</a:t>
            </a:r>
          </a:p>
          <a:p>
            <a:pPr algn="l">
              <a:lnSpc>
                <a:spcPct val="110000"/>
              </a:lnSpc>
            </a:pPr>
            <a:r>
              <a:rPr lang="pt-BR" sz="3000" dirty="0">
                <a:solidFill>
                  <a:srgbClr val="46505E"/>
                </a:solidFill>
                <a:latin typeface="Proxima Nova Light"/>
                <a:cs typeface="Proxima Nova Light"/>
              </a:rPr>
              <a:t>PELOS USUÁRIOS</a:t>
            </a:r>
          </a:p>
          <a:p>
            <a:pPr algn="l"/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21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895" y="654986"/>
            <a:ext cx="1035234" cy="994889"/>
          </a:xfrm>
        </p:spPr>
        <p:txBody>
          <a:bodyPr>
            <a:noAutofit/>
          </a:bodyPr>
          <a:lstStyle/>
          <a:p>
            <a:r>
              <a:rPr lang="en-US" sz="6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1º</a:t>
            </a:r>
            <a:endParaRPr lang="en-US" sz="60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8266" y="1614359"/>
            <a:ext cx="7187469" cy="118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SEO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aumenta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significativamente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o</a:t>
            </a:r>
            <a:b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200" dirty="0" smtClean="0">
                <a:solidFill>
                  <a:srgbClr val="46505E"/>
                </a:solidFill>
                <a:latin typeface="Proxima Nova Semibold"/>
                <a:cs typeface="Proxima Nova Semibold"/>
              </a:rPr>
              <a:t>ROI 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de sites e aplicações web</a:t>
            </a:r>
            <a:endParaRPr lang="en-US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68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89977" y="2592824"/>
            <a:ext cx="6364047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Como os Usuários Buscam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746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4320" y="587003"/>
            <a:ext cx="611680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COMPORTAMENTO DO USUÁRIO AO PERGUNTAR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2" name="Picture 1" descr="pergun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2" y="2372986"/>
            <a:ext cx="7409744" cy="27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4320" y="587003"/>
            <a:ext cx="721734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COMPORTAMENTO DO USUÁRIO AO PESQUISAR EM MECANISMOS DE BUSCA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4" name="Picture 3" descr="pesqui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95" y="2695222"/>
            <a:ext cx="7172611" cy="21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14320" y="587003"/>
            <a:ext cx="721734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COMPORTAMENTO DO USUÁRIO AO EXPLORAR PÁGINAS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2" name="Picture 1" descr="explor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1" y="1775948"/>
            <a:ext cx="5501922" cy="4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0209" y="361227"/>
            <a:ext cx="721734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MODELO FLUÍDO DE NAVEGAÇÃO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4" name="Picture 3" descr="naveg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5" y="2079750"/>
            <a:ext cx="7803445" cy="29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9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1499" y="372517"/>
            <a:ext cx="7217347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PROCESSO DE ITERAÇÃO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2" name="Picture 1" descr="iter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95" y="2239906"/>
            <a:ext cx="5995811" cy="23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4" name="Picture 3" descr="Untitled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09" y="1034654"/>
            <a:ext cx="5994582" cy="47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0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4" name="Picture 3" descr="Untitled-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7"/>
          <a:stretch/>
        </p:blipFill>
        <p:spPr>
          <a:xfrm>
            <a:off x="1574709" y="1034654"/>
            <a:ext cx="5994582" cy="11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42439" y="7116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4" name="Picture 3" descr="Untitled-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5"/>
          <a:stretch/>
        </p:blipFill>
        <p:spPr>
          <a:xfrm>
            <a:off x="1574709" y="2116666"/>
            <a:ext cx="5994582" cy="37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45903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Indícios de Informação</a:t>
            </a:r>
            <a:endParaRPr lang="pt-BR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pic>
        <p:nvPicPr>
          <p:cNvPr id="3" name="Picture 2" descr="exemplo-snip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4531"/>
            <a:ext cx="6997700" cy="26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25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895" y="654986"/>
            <a:ext cx="1035234" cy="994889"/>
          </a:xfrm>
        </p:spPr>
        <p:txBody>
          <a:bodyPr>
            <a:noAutofit/>
          </a:bodyPr>
          <a:lstStyle/>
          <a:p>
            <a:r>
              <a:rPr lang="en-US" sz="6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1º</a:t>
            </a:r>
            <a:endParaRPr lang="en-US" sz="60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8266" y="1614359"/>
            <a:ext cx="7187469" cy="1189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SEO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aumenta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</a:t>
            </a: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significativamente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 o</a:t>
            </a:r>
            <a:b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</a:br>
            <a:r>
              <a:rPr lang="en-US" sz="3200" dirty="0" smtClean="0">
                <a:solidFill>
                  <a:srgbClr val="46505E"/>
                </a:solidFill>
                <a:latin typeface="Proxima Nova Semibold"/>
                <a:cs typeface="Proxima Nova Semibold"/>
              </a:rPr>
              <a:t>ROI </a:t>
            </a:r>
            <a:r>
              <a:rPr lang="en-US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de sites e aplicações web</a:t>
            </a:r>
            <a:endParaRPr lang="en-US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04873" y="3368438"/>
            <a:ext cx="1227182" cy="82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gradFill flip="none" rotWithShape="1">
                  <a:gsLst>
                    <a:gs pos="0">
                      <a:srgbClr val="45C2FB"/>
                    </a:gs>
                    <a:gs pos="100000">
                      <a:srgbClr val="2F4CEE"/>
                    </a:gs>
                  </a:gsLst>
                  <a:lin ang="6000000" scaled="0"/>
                  <a:tileRect/>
                </a:gradFill>
                <a:latin typeface="Proxima Nova Light"/>
                <a:cs typeface="Proxima Nova Light"/>
              </a:rPr>
              <a:t>2º</a:t>
            </a:r>
            <a:endParaRPr lang="en-US" sz="6000" dirty="0">
              <a:solidFill>
                <a:srgbClr val="46505E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8266" y="4242816"/>
            <a:ext cx="7187469" cy="1156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32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“O que não pode ser encontrado, não pode ser usado.”</a:t>
            </a:r>
            <a:endParaRPr lang="pt-BR" sz="32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43092" y="5454610"/>
            <a:ext cx="2722643" cy="55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Peter Morville</a:t>
            </a:r>
            <a:endParaRPr lang="pt-BR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375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66568" y="557602"/>
            <a:ext cx="802709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RECOMENDAÇÕES PARA A FORMATAÇÃO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SNIPPETS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16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1908716"/>
            <a:ext cx="7940382" cy="198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Escrever títulos descritivos e descrições concisas, porém, sem serem demasiadamente longas ou estereotipadas;</a:t>
            </a: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6568" y="557602"/>
            <a:ext cx="802709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RECOMENDAÇÕES PARA A FORMATAÇÃO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SNIPPETS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44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1908716"/>
            <a:ext cx="7940382" cy="340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Escrever títulos descritivos e descrições concisas, porém, sem serem demasiadamente longas ou estereotipadas;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Courier New"/>
                <a:cs typeface="Courier New"/>
              </a:rPr>
              <a:t>&lt;title&gt;: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limite médio de 65 caracteres;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>
              <a:lnSpc>
                <a:spcPct val="110000"/>
              </a:lnSpc>
              <a:buClr>
                <a:srgbClr val="3984F5"/>
              </a:buClr>
            </a:pPr>
            <a:endParaRPr lang="pt-BR" sz="2800" dirty="0">
              <a:solidFill>
                <a:srgbClr val="333845"/>
              </a:solidFill>
              <a:latin typeface="Courier New"/>
              <a:cs typeface="Courier New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6568" y="557602"/>
            <a:ext cx="802709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RECOMENDAÇÕES PARA A FORMATAÇÃO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SNIPPETS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88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6840" y="1908716"/>
            <a:ext cx="7940382" cy="435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Escrever títulos descritivos e descrições concisas, porém, sem serem demasiadamente longas ou estereotipadas;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Courier New"/>
                <a:cs typeface="Courier New"/>
              </a:rPr>
              <a:t>&lt;title&gt;: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limite médio de 65 caracteres;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Proxima Nova Light"/>
              <a:cs typeface="Proxima Nova Light"/>
            </a:endParaRP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r>
              <a:rPr lang="pt-BR" sz="2800" dirty="0" smtClean="0">
                <a:solidFill>
                  <a:srgbClr val="333845"/>
                </a:solidFill>
                <a:latin typeface="Courier New"/>
                <a:cs typeface="Courier New"/>
              </a:rPr>
              <a:t>&lt;description&gt;: </a:t>
            </a: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limite médio </a:t>
            </a:r>
            <a:r>
              <a:rPr lang="pt-BR" sz="2800" dirty="0" smtClean="0">
                <a:solidFill>
                  <a:srgbClr val="333845"/>
                </a:solidFill>
                <a:latin typeface="Proxima Nova Light"/>
                <a:cs typeface="Proxima Nova Light"/>
              </a:rPr>
              <a:t>entre 150 a 165 </a:t>
            </a:r>
            <a:r>
              <a:rPr lang="pt-BR" sz="2800" dirty="0">
                <a:solidFill>
                  <a:srgbClr val="333845"/>
                </a:solidFill>
                <a:latin typeface="Proxima Nova Light"/>
                <a:cs typeface="Proxima Nova Light"/>
              </a:rPr>
              <a:t>caracteres;</a:t>
            </a:r>
          </a:p>
          <a:p>
            <a:pPr marL="285750" indent="-285750">
              <a:lnSpc>
                <a:spcPct val="110000"/>
              </a:lnSpc>
              <a:buClr>
                <a:srgbClr val="3984F5"/>
              </a:buClr>
              <a:buFont typeface="Arial"/>
              <a:buChar char="•"/>
            </a:pPr>
            <a:endParaRPr lang="pt-BR" sz="2800" dirty="0">
              <a:solidFill>
                <a:srgbClr val="333845"/>
              </a:solidFill>
              <a:latin typeface="Courier New"/>
              <a:cs typeface="Courier New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6568" y="557602"/>
            <a:ext cx="8027098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RECOMENDAÇÕES PARA A FORMATAÇÃO</a:t>
            </a:r>
          </a:p>
          <a:p>
            <a:pPr algn="l"/>
            <a:r>
              <a:rPr lang="pt-BR" sz="3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DE SNIPPETS</a:t>
            </a:r>
            <a:endParaRPr lang="pt-BR" sz="3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4" name="Oval 3"/>
          <p:cNvSpPr/>
          <p:nvPr/>
        </p:nvSpPr>
        <p:spPr>
          <a:xfrm flipV="1">
            <a:off x="4552373" y="621650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/>
          <p:cNvSpPr/>
          <p:nvPr/>
        </p:nvSpPr>
        <p:spPr>
          <a:xfrm flipV="1">
            <a:off x="4158149" y="621650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/>
          <p:cNvSpPr/>
          <p:nvPr/>
        </p:nvSpPr>
        <p:spPr>
          <a:xfrm flipV="1">
            <a:off x="4952292" y="6216500"/>
            <a:ext cx="108000" cy="108000"/>
          </a:xfrm>
          <a:prstGeom prst="ellipse">
            <a:avLst/>
          </a:prstGeom>
          <a:solidFill>
            <a:srgbClr val="7B7B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5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ptura de Tela 2013-11-26 às 00.1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4651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876777" y="1509889"/>
            <a:ext cx="2229556" cy="45155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5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D9D9D9"/>
                </a:solidFill>
                <a:latin typeface="Proxima Nova Light"/>
                <a:cs typeface="Proxima Nova Light"/>
              </a:rPr>
              <a:t>ACESSIBILIDADE</a:t>
            </a:r>
            <a:endParaRPr lang="pt-BR" sz="5400" dirty="0">
              <a:solidFill>
                <a:srgbClr val="D9D9D9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16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87906" y="2885535"/>
            <a:ext cx="7168189" cy="86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ACESSIBILIDADE</a:t>
            </a:r>
            <a:endParaRPr lang="pt-BR" sz="54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95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98223" y="2423570"/>
            <a:ext cx="6881625" cy="1156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pt-BR" sz="3200" i="1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“... O poder da Web está em sua universalidade... e ser acessível à todos, independentemente de hardware, software, ou necessidades especiais é um aspecto essencial para o seu amadurecimento.”</a:t>
            </a:r>
            <a:endParaRPr lang="pt-BR" sz="3200" i="1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95334" y="4538469"/>
            <a:ext cx="3184512" cy="55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Tim Berners-Lee</a:t>
            </a:r>
            <a:endParaRPr lang="pt-BR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97226" y="4558560"/>
            <a:ext cx="3184512" cy="553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32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, 1997</a:t>
            </a:r>
            <a:endParaRPr lang="pt-BR" sz="3200" dirty="0">
              <a:solidFill>
                <a:srgbClr val="46505E"/>
              </a:solidFill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78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33333E-6 L -0.10955 -3.33333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89977" y="2536380"/>
            <a:ext cx="6364047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A Web foi </a:t>
            </a:r>
            <a:r>
              <a:rPr lang="pt-BR" sz="4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Projetada</a:t>
            </a: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para ser Acessível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515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89977" y="2536380"/>
            <a:ext cx="6364047" cy="1418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Porém, </a:t>
            </a:r>
            <a:r>
              <a:rPr lang="pt-BR" sz="4000" dirty="0" smtClean="0">
                <a:solidFill>
                  <a:srgbClr val="46505E"/>
                </a:solidFill>
                <a:latin typeface="Proxima Nova Regular"/>
                <a:cs typeface="Proxima Nova Regular"/>
              </a:rPr>
              <a:t>nem sempre</a:t>
            </a:r>
            <a:r>
              <a:rPr lang="pt-BR" sz="4000" dirty="0" smtClean="0">
                <a:solidFill>
                  <a:srgbClr val="46505E"/>
                </a:solidFill>
                <a:latin typeface="Proxima Nova Light"/>
                <a:cs typeface="Proxima Nova Light"/>
              </a:rPr>
              <a:t> ela de fato foi acessível</a:t>
            </a:r>
            <a:endParaRPr lang="pt-BR" sz="4000" dirty="0">
              <a:solidFill>
                <a:srgbClr val="46505E"/>
              </a:solidFill>
              <a:latin typeface="Proxima Nova Light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70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1892</Words>
  <Application>Microsoft Macintosh PowerPoint</Application>
  <PresentationFormat>On-screen Show (4:3)</PresentationFormat>
  <Paragraphs>332</Paragraphs>
  <Slides>132</Slides>
  <Notes>5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Office Theme</vt:lpstr>
      <vt:lpstr>PowerPoint Presentation</vt:lpstr>
      <vt:lpstr>RAONY F. A. MARCONDES ALINE M. M. MIOTTO</vt:lpstr>
      <vt:lpstr>AMPLIANDO A ACESSIBILIDADE  E A ENCONTRABILIDADE DE SITES  E APLICAÇÕES WEB</vt:lpstr>
      <vt:lpstr>AMPLIANDO A ACESSIBILIDADE  E A ENCONTRABILIDADE DE SITES  E APLICAÇÕES WEB</vt:lpstr>
      <vt:lpstr>SEO</vt:lpstr>
      <vt:lpstr>SEO</vt:lpstr>
      <vt:lpstr>2 motivos</vt:lpstr>
      <vt:lpstr>1º</vt:lpstr>
      <vt:lpstr>1º</vt:lpstr>
      <vt:lpstr>1º</vt:lpstr>
      <vt:lpstr>&amp;</vt:lpstr>
      <vt:lpstr>&amp;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tipos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princípios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RAONY F. A. MARCONDES ALINE M. M. MIOTTO</dc:title>
  <dc:creator>Raony Marcondes</dc:creator>
  <cp:lastModifiedBy>Raony Marcondes</cp:lastModifiedBy>
  <cp:revision>197</cp:revision>
  <dcterms:created xsi:type="dcterms:W3CDTF">2013-11-17T07:26:12Z</dcterms:created>
  <dcterms:modified xsi:type="dcterms:W3CDTF">2013-11-26T18:22:05Z</dcterms:modified>
</cp:coreProperties>
</file>